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99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7901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6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78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77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5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0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58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3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0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4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28E3A65-6FB9-4C0D-B244-5A9465483AD6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1736EBB-E60F-477B-B207-A5AD0068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8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F52C404-2F44-49D9-8DDE-97CA4D8A9E60}"/>
              </a:ext>
            </a:extLst>
          </p:cNvPr>
          <p:cNvSpPr txBox="1">
            <a:spLocks/>
          </p:cNvSpPr>
          <p:nvPr/>
        </p:nvSpPr>
        <p:spPr>
          <a:xfrm>
            <a:off x="2625266" y="3035483"/>
            <a:ext cx="7218578" cy="779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Analiza</a:t>
            </a: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o-RO" dirty="0">
                <a:latin typeface="Tahoma" pitchFamily="34" charset="0"/>
                <a:ea typeface="Tahoma" pitchFamily="34" charset="0"/>
                <a:cs typeface="Tahoma" pitchFamily="34" charset="0"/>
              </a:rPr>
              <a:t>ambianței culorilor în format digital</a:t>
            </a:r>
            <a:endParaRPr lang="en-GB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B4977-0630-40DC-B4D5-DF8BE6F06685}"/>
              </a:ext>
            </a:extLst>
          </p:cNvPr>
          <p:cNvSpPr txBox="1"/>
          <p:nvPr/>
        </p:nvSpPr>
        <p:spPr>
          <a:xfrm>
            <a:off x="3768440" y="309773"/>
            <a:ext cx="44080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vi-VN" dirty="0">
                <a:latin typeface="+mj-lt"/>
              </a:rPr>
              <a:t>Universitatea Alexandru Ioan Cuza Iași</a:t>
            </a:r>
            <a:endParaRPr lang="en-GB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7A104-D118-4DB8-94CE-6F3CEBAACB14}"/>
              </a:ext>
            </a:extLst>
          </p:cNvPr>
          <p:cNvSpPr txBox="1"/>
          <p:nvPr/>
        </p:nvSpPr>
        <p:spPr>
          <a:xfrm>
            <a:off x="4694553" y="632062"/>
            <a:ext cx="254428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vi-VN" dirty="0">
                <a:latin typeface="+mj-lt"/>
              </a:rPr>
              <a:t>Facultatea de Informatică</a:t>
            </a:r>
            <a:endParaRPr lang="en-GB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1A77ACD-BE18-41BE-B797-B1AC4A2F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96" y="1346926"/>
            <a:ext cx="16002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72F13-7A47-4404-89ED-15156B38D2C6}"/>
              </a:ext>
            </a:extLst>
          </p:cNvPr>
          <p:cNvSpPr txBox="1"/>
          <p:nvPr/>
        </p:nvSpPr>
        <p:spPr>
          <a:xfrm>
            <a:off x="8784376" y="4798291"/>
            <a:ext cx="185403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ro-RO" b="1" dirty="0">
                <a:latin typeface="Times New Roman" pitchFamily="18" charset="0"/>
                <a:cs typeface="Times New Roman" pitchFamily="18" charset="0"/>
              </a:rPr>
              <a:t>Absolve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o-RO" b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ro-RO" b="1" dirty="0">
                <a:latin typeface="Times New Roman" pitchFamily="18" charset="0"/>
                <a:cs typeface="Times New Roman" pitchFamily="18" charset="0"/>
              </a:rPr>
              <a:t>Andreea Samson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0456-C5EA-4179-A8CA-9B80DBABA1A8}"/>
              </a:ext>
            </a:extLst>
          </p:cNvPr>
          <p:cNvSpPr txBox="1"/>
          <p:nvPr/>
        </p:nvSpPr>
        <p:spPr>
          <a:xfrm>
            <a:off x="1073284" y="4800600"/>
            <a:ext cx="2730235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ro-RO" b="1" dirty="0">
                <a:latin typeface="Tahoma" pitchFamily="34" charset="0"/>
                <a:ea typeface="Tahoma" pitchFamily="34" charset="0"/>
                <a:cs typeface="Tahoma" pitchFamily="34" charset="0"/>
              </a:rPr>
              <a:t>Coordonator științific</a:t>
            </a:r>
            <a:r>
              <a:rPr lang="en-GB" b="1" dirty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algn="ctr"/>
            <a:r>
              <a:rPr lang="ro-RO" b="1" dirty="0">
                <a:latin typeface="Tahoma" pitchFamily="34" charset="0"/>
                <a:ea typeface="Tahoma" pitchFamily="34" charset="0"/>
                <a:cs typeface="Tahoma" pitchFamily="34" charset="0"/>
              </a:rPr>
              <a:t>Lect. Dr. Anca Ignat</a:t>
            </a:r>
          </a:p>
          <a:p>
            <a:pPr algn="ctr"/>
            <a:endParaRPr lang="en-GB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7B78D-31DF-4667-926C-65A430672669}"/>
              </a:ext>
            </a:extLst>
          </p:cNvPr>
          <p:cNvSpPr txBox="1"/>
          <p:nvPr/>
        </p:nvSpPr>
        <p:spPr>
          <a:xfrm>
            <a:off x="5150067" y="5856606"/>
            <a:ext cx="217719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ro-RO" b="1" dirty="0"/>
              <a:t>Sesiunea</a:t>
            </a:r>
            <a:r>
              <a:rPr lang="en-GB" b="1" dirty="0"/>
              <a:t>: </a:t>
            </a:r>
            <a:r>
              <a:rPr lang="en-GB" b="1" dirty="0" err="1"/>
              <a:t>iulie</a:t>
            </a:r>
            <a:r>
              <a:rPr lang="en-GB" b="1" dirty="0"/>
              <a:t>, </a:t>
            </a:r>
            <a:r>
              <a:rPr lang="en-GB" b="1" dirty="0">
                <a:ea typeface="Tahoma" pitchFamily="34" charset="0"/>
                <a:cs typeface="Tahoma" pitchFamily="34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72167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638D-C5C3-4957-B360-F2FD3B4D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triada</a:t>
            </a:r>
            <a:endParaRPr lang="en-US" dirty="0"/>
          </a:p>
        </p:txBody>
      </p:sp>
      <p:pic>
        <p:nvPicPr>
          <p:cNvPr id="5122" name="Picture 2" descr="https://lh3.googleusercontent.com/i74dtCjuDeCj2axnk_MrGjkLpbUYduKktAEjwew3uRlK-Lg7MLObhBsApFHXB69J8g-lDO-oR1edFdJBK2sHFPjv6vdpnvm0b8h6bgqRITJMx_PUeRO0maPkRdvb8GgTsorMYAtw">
            <a:extLst>
              <a:ext uri="{FF2B5EF4-FFF2-40B4-BE49-F238E27FC236}">
                <a16:creationId xmlns:a16="http://schemas.microsoft.com/office/drawing/2014/main" id="{D56B8B95-0C88-41C2-AAF8-FB7DA618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48" y="2712326"/>
            <a:ext cx="3548104" cy="361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60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C6A-2874-47B6-931C-2330F7F5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5400" dirty="0"/>
              <a:t>Armonia generalizată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B3AD-1B0F-4E91-9295-1B8A9E2AD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cap="none" dirty="0"/>
          </a:p>
          <a:p>
            <a:r>
              <a:rPr lang="ro-RO" cap="none" dirty="0"/>
              <a:t>Matrice în care salvez, pentru fiecare din cele 12 culori, scorul de ambianță reciproc</a:t>
            </a:r>
          </a:p>
          <a:p>
            <a:r>
              <a:rPr lang="ro-RO" cap="none" dirty="0"/>
              <a:t>Pentru fiecare pixel calculăm scorul de ambianță mediu, luând în considerare cei 8 vecini ai săi</a:t>
            </a:r>
          </a:p>
          <a:p>
            <a:r>
              <a:rPr lang="ro-RO" cap="none" dirty="0"/>
              <a:t>Parcurgem fiecare pixel din imagine și obținem media generală a pozei</a:t>
            </a:r>
            <a:endParaRPr lang="en-US" cap="none" dirty="0"/>
          </a:p>
          <a:p>
            <a:r>
              <a:rPr lang="en-US" cap="none" dirty="0"/>
              <a:t>Consider</a:t>
            </a:r>
            <a:r>
              <a:rPr lang="ro-RO" cap="none" dirty="0" err="1"/>
              <a:t>ăm</a:t>
            </a:r>
            <a:r>
              <a:rPr lang="ro-RO" cap="none" dirty="0"/>
              <a:t> o poză armonioasă dacă scorul </a:t>
            </a:r>
            <a:r>
              <a:rPr lang="en-US" cap="none" dirty="0"/>
              <a:t>&gt; 75%</a:t>
            </a:r>
            <a:endParaRPr lang="ro-RO" cap="none" dirty="0"/>
          </a:p>
        </p:txBody>
      </p:sp>
    </p:spTree>
    <p:extLst>
      <p:ext uri="{BB962C8B-B14F-4D97-AF65-F5344CB8AC3E}">
        <p14:creationId xmlns:p14="http://schemas.microsoft.com/office/powerpoint/2010/main" val="384559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2912E-DA82-43E5-8580-57887765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290637"/>
            <a:ext cx="114204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7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2FEB84-84B0-49A1-9002-FBDC847C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433387"/>
            <a:ext cx="114204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5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B09E-EDC6-4DDF-8206-E10A7F33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03816"/>
            <a:ext cx="10364451" cy="1032439"/>
          </a:xfrm>
        </p:spPr>
        <p:txBody>
          <a:bodyPr>
            <a:normAutofit/>
          </a:bodyPr>
          <a:lstStyle/>
          <a:p>
            <a:r>
              <a:rPr lang="ro-RO" sz="5400" dirty="0" err="1"/>
              <a:t>DEmo</a:t>
            </a:r>
            <a:endParaRPr lang="en-US" sz="5400" dirty="0"/>
          </a:p>
        </p:txBody>
      </p:sp>
      <p:pic>
        <p:nvPicPr>
          <p:cNvPr id="4" name="DemoLicenta">
            <a:hlinkClick r:id="" action="ppaction://media"/>
            <a:extLst>
              <a:ext uri="{FF2B5EF4-FFF2-40B4-BE49-F238E27FC236}">
                <a16:creationId xmlns:a16="http://schemas.microsoft.com/office/drawing/2014/main" id="{B34A761E-F1B9-43C7-8DB6-8F6EFFE5C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600" y="1639913"/>
            <a:ext cx="9070109" cy="4714271"/>
          </a:xfrm>
        </p:spPr>
      </p:pic>
    </p:spTree>
    <p:extLst>
      <p:ext uri="{BB962C8B-B14F-4D97-AF65-F5344CB8AC3E}">
        <p14:creationId xmlns:p14="http://schemas.microsoft.com/office/powerpoint/2010/main" val="149536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B4EB-514C-4074-B992-462F65BF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5400" dirty="0"/>
              <a:t>Concluzii și </a:t>
            </a:r>
            <a:r>
              <a:rPr lang="en-US" sz="5400" dirty="0" err="1"/>
              <a:t>Direc</a:t>
            </a:r>
            <a:r>
              <a:rPr lang="ro-RO" sz="5400" dirty="0"/>
              <a:t>ții viitoare de dezvoltare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B89-2A74-4733-BA2E-C46E55D35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cap="none" dirty="0"/>
              <a:t>Tematica, deși subiectivă, poate fi redusă la algoritmi standardizați, ușor de personalizat în funcție de viziunea proprie asupra culorilor</a:t>
            </a:r>
          </a:p>
          <a:p>
            <a:pPr marL="0" indent="0">
              <a:buNone/>
            </a:pPr>
            <a:endParaRPr lang="ro-RO" cap="none" dirty="0"/>
          </a:p>
          <a:p>
            <a:r>
              <a:rPr lang="ro-RO" cap="none" dirty="0"/>
              <a:t>Implicarea nuanțelor ca factor în calcularea scorului de ambianță</a:t>
            </a:r>
          </a:p>
          <a:p>
            <a:endParaRPr lang="ro-RO" cap="none" dirty="0"/>
          </a:p>
          <a:p>
            <a:r>
              <a:rPr lang="ro-RO" cap="none" dirty="0"/>
              <a:t>Specializarea pe un anumit domeniu prin identificarea obiectelor din imagini și eliminarea zgomotelor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1715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6CF2-93F6-4914-9265-C45EDC5A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F175-C00F-4FDA-9DCD-28816305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cap="none" dirty="0"/>
              <a:t>Motivație</a:t>
            </a:r>
          </a:p>
          <a:p>
            <a:r>
              <a:rPr lang="ro-RO" cap="none" dirty="0"/>
              <a:t>Pași în formarea soluției</a:t>
            </a:r>
          </a:p>
          <a:p>
            <a:r>
              <a:rPr lang="ro-RO" cap="none" dirty="0"/>
              <a:t>Definirea culorilor</a:t>
            </a:r>
          </a:p>
          <a:p>
            <a:r>
              <a:rPr lang="ro-RO" cap="none" dirty="0"/>
              <a:t>Armonii bazate pe cercul culorilor</a:t>
            </a:r>
          </a:p>
          <a:p>
            <a:r>
              <a:rPr lang="ro-RO" cap="none" dirty="0"/>
              <a:t>Armonia generalizată</a:t>
            </a:r>
            <a:endParaRPr lang="en-US" cap="none" dirty="0"/>
          </a:p>
          <a:p>
            <a:r>
              <a:rPr lang="en-US" cap="none" dirty="0"/>
              <a:t>Demo</a:t>
            </a:r>
            <a:endParaRPr lang="ro-RO" cap="none" dirty="0"/>
          </a:p>
          <a:p>
            <a:r>
              <a:rPr lang="ro-RO" cap="none" dirty="0"/>
              <a:t>Concluzii și direcții viitoare de dezvoltare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75862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51F9-9663-481F-AE5E-3A9C98AA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Motiva</a:t>
            </a:r>
            <a:r>
              <a:rPr lang="ro-RO" sz="5400" dirty="0"/>
              <a:t>ție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CD583-E405-4618-A0B5-D252E0B59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Importanța ambianței culorilor în societatea de astăzi</a:t>
            </a:r>
          </a:p>
          <a:p>
            <a:endParaRPr lang="ro-RO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Aprofundarea subiectului și oferirea interpretării proprii asupra termenului de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ambiant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o-RO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6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C97D-E01D-4F99-9A32-ECA8A126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5400" dirty="0"/>
              <a:t>Pași în formarea soluției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38110-5982-43F7-83A9-B96E55024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o-RO" sz="2400" dirty="0"/>
          </a:p>
          <a:p>
            <a:pPr marL="457200" indent="-457200">
              <a:buFont typeface="+mj-lt"/>
              <a:buAutoNum type="arabicPeriod"/>
            </a:pPr>
            <a:r>
              <a:rPr lang="ro-RO" sz="2400" dirty="0"/>
              <a:t>Tehnologii folosite</a:t>
            </a:r>
            <a:r>
              <a:rPr lang="en-US" sz="2400" dirty="0"/>
              <a:t>:</a:t>
            </a:r>
            <a:r>
              <a:rPr lang="ro-RO" sz="2400" dirty="0"/>
              <a:t> .Net </a:t>
            </a:r>
            <a:r>
              <a:rPr lang="ro-RO" sz="2400" dirty="0" err="1"/>
              <a:t>core</a:t>
            </a:r>
            <a:r>
              <a:rPr lang="ro-RO" sz="2400" dirty="0"/>
              <a:t> 2.1, Angular 8</a:t>
            </a:r>
          </a:p>
          <a:p>
            <a:pPr marL="457200" indent="-457200">
              <a:buFont typeface="+mj-lt"/>
              <a:buAutoNum type="arabicPeriod"/>
            </a:pPr>
            <a:r>
              <a:rPr lang="ro-RO" sz="2400" dirty="0"/>
              <a:t>Definirea culorilor</a:t>
            </a:r>
          </a:p>
          <a:p>
            <a:pPr marL="457200" indent="-457200">
              <a:buFont typeface="+mj-lt"/>
              <a:buAutoNum type="arabicPeriod"/>
            </a:pPr>
            <a:r>
              <a:rPr lang="ro-RO" sz="2400" dirty="0"/>
              <a:t>Armonii bazate pe cercul culorilor</a:t>
            </a:r>
          </a:p>
          <a:p>
            <a:pPr marL="457200" indent="-457200">
              <a:buFont typeface="+mj-lt"/>
              <a:buAutoNum type="arabicPeriod"/>
            </a:pPr>
            <a:r>
              <a:rPr lang="ro-RO" sz="2400" dirty="0"/>
              <a:t>Armonia generalizată</a:t>
            </a:r>
          </a:p>
        </p:txBody>
      </p:sp>
    </p:spTree>
    <p:extLst>
      <p:ext uri="{BB962C8B-B14F-4D97-AF65-F5344CB8AC3E}">
        <p14:creationId xmlns:p14="http://schemas.microsoft.com/office/powerpoint/2010/main" val="371725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C97D-E01D-4F99-9A32-ECA8A126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27728"/>
          </a:xfrm>
        </p:spPr>
        <p:txBody>
          <a:bodyPr>
            <a:noAutofit/>
          </a:bodyPr>
          <a:lstStyle/>
          <a:p>
            <a:r>
              <a:rPr lang="ro-RO" sz="5400" dirty="0"/>
              <a:t>culorile</a:t>
            </a:r>
            <a:endParaRPr lang="en-US" sz="5400" dirty="0"/>
          </a:p>
        </p:txBody>
      </p:sp>
      <p:pic>
        <p:nvPicPr>
          <p:cNvPr id="1026" name="Picture 2" descr="https://lh4.googleusercontent.com/g6NZxQOyt-9EGmL_MU148iIBQ5W-zbEZWPP8Krl6GcssmONlZ-brwwkHqnVgbM0oKBJFlRYr_c-zG08SCfe6fSOLnY0gUeQrgovBbie1fR166k_aWuLX1_Bh9PykeIAn9A_KTzJJ">
            <a:extLst>
              <a:ext uri="{FF2B5EF4-FFF2-40B4-BE49-F238E27FC236}">
                <a16:creationId xmlns:a16="http://schemas.microsoft.com/office/drawing/2014/main" id="{DE4378F3-9C01-492A-8CB7-77E8DE7333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71" y="1734020"/>
            <a:ext cx="4793449" cy="479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A3D3C5-B81D-4AA1-9494-FAAA1CC43A29}"/>
              </a:ext>
            </a:extLst>
          </p:cNvPr>
          <p:cNvSpPr txBox="1">
            <a:spLocks/>
          </p:cNvSpPr>
          <p:nvPr/>
        </p:nvSpPr>
        <p:spPr>
          <a:xfrm>
            <a:off x="1007080" y="1947215"/>
            <a:ext cx="3443621" cy="71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2400" dirty="0"/>
              <a:t>Cercul culorilor</a:t>
            </a:r>
          </a:p>
        </p:txBody>
      </p:sp>
    </p:spTree>
    <p:extLst>
      <p:ext uri="{BB962C8B-B14F-4D97-AF65-F5344CB8AC3E}">
        <p14:creationId xmlns:p14="http://schemas.microsoft.com/office/powerpoint/2010/main" val="157869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4A87-1D09-43E1-87CE-08ACD7E7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7687"/>
          </a:xfrm>
        </p:spPr>
        <p:txBody>
          <a:bodyPr>
            <a:normAutofit/>
          </a:bodyPr>
          <a:lstStyle/>
          <a:p>
            <a:r>
              <a:rPr lang="ro-RO" sz="5400" dirty="0"/>
              <a:t>Culorile neutre</a:t>
            </a:r>
            <a:endParaRPr lang="en-US" sz="5400" dirty="0"/>
          </a:p>
        </p:txBody>
      </p:sp>
      <p:pic>
        <p:nvPicPr>
          <p:cNvPr id="2050" name="Picture 2" descr="https://lh4.googleusercontent.com/TYSadIUU3pJ6mCf19G7bF9k35BkavInBkUXJ0NeNDe2lTc69bzGUlQNTmkrnn9Sv-FKCNCFbaF0neE8sC5CTf-yipz_Y_8bHhfssEj0xYP5_kwxSBXW96v0yiKrCL3bl2a5L1ULx">
            <a:extLst>
              <a:ext uri="{FF2B5EF4-FFF2-40B4-BE49-F238E27FC236}">
                <a16:creationId xmlns:a16="http://schemas.microsoft.com/office/drawing/2014/main" id="{8A065259-1FFB-4533-B766-74C30608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312" y="2068513"/>
            <a:ext cx="4030601" cy="321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5FA962-4135-4D33-A3FB-048AA9529551}"/>
              </a:ext>
            </a:extLst>
          </p:cNvPr>
          <p:cNvSpPr txBox="1">
            <a:spLocks/>
          </p:cNvSpPr>
          <p:nvPr/>
        </p:nvSpPr>
        <p:spPr>
          <a:xfrm>
            <a:off x="7182312" y="5343844"/>
            <a:ext cx="4030601" cy="42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o-RO" sz="1200" dirty="0"/>
              <a:t>Culorile neutre conform site-ului Rapid </a:t>
            </a:r>
            <a:r>
              <a:rPr lang="ro-RO" sz="1200" dirty="0" err="1"/>
              <a:t>Tables</a:t>
            </a:r>
            <a:endParaRPr lang="ro-RO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28662-10F7-48D0-832D-48F4538B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87" y="2929141"/>
            <a:ext cx="4199403" cy="1496723"/>
          </a:xfrm>
        </p:spPr>
        <p:txBody>
          <a:bodyPr/>
          <a:lstStyle/>
          <a:p>
            <a:r>
              <a:rPr lang="ro-RO" cap="none" dirty="0"/>
              <a:t>Dacă valorile R, G și B sunt mai mici decât 10, avem culoare neutră la extremitatea neagră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8873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lh4.googleusercontent.com/CaRwELhsjbJft3xh16kYQY71t7Iu1K8vtDxI2vWAA3sHFuYJkZZ9CVluFlDklMfegwqSbPbc-BFm1irhqSSiXHycbedUK7U6DZJJk1iMvBEZwQpG9EPRFGi04ttC2QrMIr_PcwY-">
            <a:extLst>
              <a:ext uri="{FF2B5EF4-FFF2-40B4-BE49-F238E27FC236}">
                <a16:creationId xmlns:a16="http://schemas.microsoft.com/office/drawing/2014/main" id="{A58D996D-593F-4629-B7E6-176682E0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426" y="337327"/>
            <a:ext cx="3175519" cy="617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9DDE21-83C6-463F-8CBF-B3FE7525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159" y="2680638"/>
            <a:ext cx="4199403" cy="1496723"/>
          </a:xfrm>
        </p:spPr>
        <p:txBody>
          <a:bodyPr>
            <a:normAutofit/>
          </a:bodyPr>
          <a:lstStyle/>
          <a:p>
            <a:r>
              <a:rPr lang="ro-RO" cap="none" dirty="0"/>
              <a:t>Dacă valorile R, G și B sunt în intervalul </a:t>
            </a:r>
            <a:r>
              <a:rPr lang="en-US" cap="none" dirty="0"/>
              <a:t>[211, 255], </a:t>
            </a:r>
            <a:r>
              <a:rPr lang="en-US" cap="none" dirty="0" err="1"/>
              <a:t>avem</a:t>
            </a:r>
            <a:r>
              <a:rPr lang="en-US" cap="none" dirty="0"/>
              <a:t> </a:t>
            </a:r>
            <a:r>
              <a:rPr lang="en-US" cap="none" dirty="0" err="1"/>
              <a:t>culoare</a:t>
            </a:r>
            <a:r>
              <a:rPr lang="en-US" cap="none" dirty="0"/>
              <a:t> </a:t>
            </a:r>
            <a:r>
              <a:rPr lang="en-US" cap="none" dirty="0" err="1"/>
              <a:t>neutr</a:t>
            </a:r>
            <a:r>
              <a:rPr lang="ro-RO" cap="none" dirty="0"/>
              <a:t>ă la extremitatea albă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EA74D7-0C92-4989-9627-0C8B9E578E6D}"/>
              </a:ext>
            </a:extLst>
          </p:cNvPr>
          <p:cNvSpPr txBox="1">
            <a:spLocks/>
          </p:cNvSpPr>
          <p:nvPr/>
        </p:nvSpPr>
        <p:spPr>
          <a:xfrm>
            <a:off x="7182312" y="6511636"/>
            <a:ext cx="4030601" cy="42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o-RO" sz="1200" dirty="0"/>
              <a:t>Culorile neutre conform site-ului Rapid </a:t>
            </a:r>
            <a:r>
              <a:rPr lang="ro-RO" sz="1200" dirty="0" err="1"/>
              <a:t>Tables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124935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4A7A-56CC-4DD4-9820-11A12A26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Armonii bazate pe cercul culorilor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D9D4-0A7B-47CC-9CB5-932BC0A0D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Complementaritatea directă și împărțită</a:t>
            </a:r>
          </a:p>
          <a:p>
            <a:endParaRPr lang="en-US" dirty="0"/>
          </a:p>
        </p:txBody>
      </p:sp>
      <p:pic>
        <p:nvPicPr>
          <p:cNvPr id="3074" name="Picture 2" descr="https://lh6.googleusercontent.com/SqhBGnFhF6-YPPlzok36R1oZps_6ZvivS4oiCVBowlOaye80hZgPImrLn6EpCnuISoSGnFuRiskX8MnHLKFCL-r8bv4trOQQqzFZNkQfJHf5eJ1YqM7HPp4M2qc4ATiC7zEJOhDm">
            <a:extLst>
              <a:ext uri="{FF2B5EF4-FFF2-40B4-BE49-F238E27FC236}">
                <a16:creationId xmlns:a16="http://schemas.microsoft.com/office/drawing/2014/main" id="{EC181A30-82D5-4D18-AEB1-C0212029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87" y="3358032"/>
            <a:ext cx="3386112" cy="28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3UvLcJVDW_hgvS0oFDpH_32UU2PUy_tRoGn7-rKjoMBxxjfSwuUy7nNoXDdWD8Xhqc4wl21_jICLbutoXJcSeB8XQafF9-q1McMGCT7ypCd7522cZN4Dm86LSrOY8tGSF1EE1YIh">
            <a:extLst>
              <a:ext uri="{FF2B5EF4-FFF2-40B4-BE49-F238E27FC236}">
                <a16:creationId xmlns:a16="http://schemas.microsoft.com/office/drawing/2014/main" id="{0D1128E6-6234-42F7-9BA1-5C91D17E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40" y="3358031"/>
            <a:ext cx="2944780" cy="28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81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4FA0-F4FA-4464-BD8F-FB8AAC526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Analogia</a:t>
            </a:r>
          </a:p>
          <a:p>
            <a:endParaRPr lang="en-US" dirty="0"/>
          </a:p>
        </p:txBody>
      </p:sp>
      <p:pic>
        <p:nvPicPr>
          <p:cNvPr id="4098" name="Picture 2" descr="https://lh5.googleusercontent.com/kYJtGfa1lCwKhS9QKzAinzFVCpsaMfpGRUfdT4hgZUHifnAJlAxeMjFI9srLAwyo-EaQ0Qj6s86c663dNM5rU8AGU9cMELcpnJowEixY_P9AFKoWe68aWJWKjKeGnjD274RY4MEn">
            <a:extLst>
              <a:ext uri="{FF2B5EF4-FFF2-40B4-BE49-F238E27FC236}">
                <a16:creationId xmlns:a16="http://schemas.microsoft.com/office/drawing/2014/main" id="{F320DCD0-E50D-45B1-94E9-F724B5AD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46" y="3348035"/>
            <a:ext cx="7384708" cy="24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520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277</Words>
  <Application>Microsoft Office PowerPoint</Application>
  <PresentationFormat>Widescreen</PresentationFormat>
  <Paragraphs>51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Tahoma</vt:lpstr>
      <vt:lpstr>Times New Roman</vt:lpstr>
      <vt:lpstr>Tw Cen MT</vt:lpstr>
      <vt:lpstr>Droplet</vt:lpstr>
      <vt:lpstr>PowerPoint Presentation</vt:lpstr>
      <vt:lpstr>CUPRINS</vt:lpstr>
      <vt:lpstr>Motivație</vt:lpstr>
      <vt:lpstr>Pași în formarea soluției</vt:lpstr>
      <vt:lpstr>culorile</vt:lpstr>
      <vt:lpstr>Culorile neutre</vt:lpstr>
      <vt:lpstr>PowerPoint Presentation</vt:lpstr>
      <vt:lpstr>Armonii bazate pe cercul culorilor</vt:lpstr>
      <vt:lpstr>PowerPoint Presentation</vt:lpstr>
      <vt:lpstr>PowerPoint Presentation</vt:lpstr>
      <vt:lpstr>Armonia generalizată</vt:lpstr>
      <vt:lpstr>PowerPoint Presentation</vt:lpstr>
      <vt:lpstr>PowerPoint Presentation</vt:lpstr>
      <vt:lpstr>DEmo</vt:lpstr>
      <vt:lpstr>Concluzii și Direcții viitoare de dezvoltare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Samson, Andreea</dc:creator>
  <cp:lastModifiedBy>Samson, Andreea</cp:lastModifiedBy>
  <cp:revision>19</cp:revision>
  <dcterms:created xsi:type="dcterms:W3CDTF">2019-07-04T07:13:43Z</dcterms:created>
  <dcterms:modified xsi:type="dcterms:W3CDTF">2019-07-05T08:33:07Z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iteId">
    <vt:lpwstr>7e1792ae-4f1a-4ff7-b80b-57b69beb7168</vt:lpwstr>
  </property>
  <property fmtid="{D5CDD505-2E9C-101B-9397-08002B2CF9AE}" pid="4" name="MSIP_Label_ce5dff0f-8f2b-4675-8791-acbc2e5505d9_Owner">
    <vt:lpwstr>andreea.samson@centric.eu</vt:lpwstr>
  </property>
  <property fmtid="{D5CDD505-2E9C-101B-9397-08002B2CF9AE}" pid="5" name="MSIP_Label_ce5dff0f-8f2b-4675-8791-acbc2e5505d9_SetDate">
    <vt:lpwstr>2019-07-04T07:14:58.4346816Z</vt:lpwstr>
  </property>
  <property fmtid="{D5CDD505-2E9C-101B-9397-08002B2CF9AE}" pid="6" name="MSIP_Label_ce5dff0f-8f2b-4675-8791-acbc2e5505d9_Name">
    <vt:lpwstr>Public (V1)</vt:lpwstr>
  </property>
  <property fmtid="{D5CDD505-2E9C-101B-9397-08002B2CF9AE}" pid="7" name="MSIP_Label_ce5dff0f-8f2b-4675-8791-acbc2e5505d9_Application">
    <vt:lpwstr>Microsoft Azure Information Protection</vt:lpwstr>
  </property>
  <property fmtid="{D5CDD505-2E9C-101B-9397-08002B2CF9AE}" pid="8" name="MSIP_Label_ce5dff0f-8f2b-4675-8791-acbc2e5505d9_ActionId">
    <vt:lpwstr>66a96db4-3a81-4e7c-9bc6-89fa68bb8a99</vt:lpwstr>
  </property>
  <property fmtid="{D5CDD505-2E9C-101B-9397-08002B2CF9AE}" pid="9" name="MSIP_Label_ce5dff0f-8f2b-4675-8791-acbc2e5505d9_Extended_MSFT_Method">
    <vt:lpwstr>Manual</vt:lpwstr>
  </property>
  <property fmtid="{D5CDD505-2E9C-101B-9397-08002B2CF9AE}" pid="10" name="Sensitivity">
    <vt:lpwstr>Public (V1)</vt:lpwstr>
  </property>
</Properties>
</file>